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6858000" cy="9906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4" d="100"/>
          <a:sy n="34" d="100"/>
        </p:scale>
        <p:origin x="-2368" y="-34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AA7EB-BB5A-4E7F-AF9E-4CF15073F502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750888"/>
            <a:ext cx="26019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2099B-D0C2-4780-866D-D87ACC764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67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099B-D0C2-4780-866D-D87ACC7644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9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099B-D0C2-4780-866D-D87ACC7644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3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3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1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05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1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30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08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6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8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5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A62C-1FAD-417C-AA5F-859ED642892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98AA5-9FA2-49ED-8442-B8ED4BB58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6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ЦНТ\Downloads\53057029896060204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"/>
          <a:stretch/>
        </p:blipFill>
        <p:spPr bwMode="auto">
          <a:xfrm>
            <a:off x="332656" y="5334"/>
            <a:ext cx="6264696" cy="99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4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927172" y="200472"/>
            <a:ext cx="5238132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Оборудования и инвентари</a:t>
            </a:r>
          </a:p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приобретенные</a:t>
            </a:r>
            <a:r>
              <a:rPr lang="en-US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за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счет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грантовых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средств</a:t>
            </a:r>
            <a:endParaRPr lang="en-US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3074" name="Picture 2" descr="D:\ЦНТ\Documents\2024\ГРАНТЫ\РОСМОЛОДЕЖЬ\Реализация проекта\Фотографии\оборудования\52111907009542156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 bwMode="auto">
          <a:xfrm>
            <a:off x="4012183" y="5029628"/>
            <a:ext cx="2680620" cy="18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ЦНТ\Documents\2024\ГРАНТЫ\РОСМОЛОДЕЖЬ\Реализация проекта\Фотографии\оборудования\5210674591914124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80" y="7063049"/>
            <a:ext cx="3370367" cy="25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ЦНТ\Documents\2024\ГРАНТЫ\РОСМОЛОДЕЖЬ\Реализация проекта\Фотографии\оборудования\52106745919141245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1981"/>
          <a:stretch/>
        </p:blipFill>
        <p:spPr bwMode="auto">
          <a:xfrm>
            <a:off x="482835" y="5036394"/>
            <a:ext cx="3370366" cy="18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ЦНТ\Documents\2024\ГРАНТЫ\РОСМОЛОДЕЖЬ\Реализация проекта\Фотографии\оборудования\52106745919141245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83" y="2902343"/>
            <a:ext cx="2680620" cy="20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ЦНТ\Documents\2024\ГРАНТЫ\РОСМОЛОДЕЖЬ\Реализация проекта\Фотографии\оборудования\52106745919141245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2"/>
          <a:stretch/>
        </p:blipFill>
        <p:spPr bwMode="auto">
          <a:xfrm>
            <a:off x="482835" y="2902343"/>
            <a:ext cx="3370366" cy="196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ЦНТ\Documents\2024\ГРАНТЫ\РОСМОЛОДЕЖЬ\Реализация проекта\Фотографии\оборудования\521067459191412452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9"/>
          <a:stretch/>
        </p:blipFill>
        <p:spPr bwMode="auto">
          <a:xfrm>
            <a:off x="482835" y="1000879"/>
            <a:ext cx="3422812" cy="16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ЦНТ\Documents\2024\ГРАНТЫ\РОСМОЛОДЕЖЬ\Реализация проекта\Фотографии\оборудования\52106745919141245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/>
          <a:stretch/>
        </p:blipFill>
        <p:spPr bwMode="auto">
          <a:xfrm>
            <a:off x="4012183" y="1000879"/>
            <a:ext cx="2680620" cy="16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ЦНТ\Documents\2024\ГРАНТЫ\РОСМОЛОДЕЖЬ\Реализация проекта\Фотографии\ремонтные работы, начало\54336401912240449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/>
          <a:stretch/>
        </p:blipFill>
        <p:spPr bwMode="auto">
          <a:xfrm>
            <a:off x="596668" y="3008784"/>
            <a:ext cx="2764068" cy="23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ЦНТ\Documents\2024\ГРАНТЫ\РОСМОЛОДЕЖЬ\Реализация проекта\Фотографии\ремонтные работы, начало\5433640191224044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50" y="3008784"/>
            <a:ext cx="3114226" cy="233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ЦНТ\Documents\2024\ГРАНТЫ\РОСМОЛОДЕЖЬ\Реализация проекта\Фотографии\ремонтные работы, начало\54336401912240449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/>
          <a:stretch/>
        </p:blipFill>
        <p:spPr bwMode="auto">
          <a:xfrm>
            <a:off x="3584950" y="5457056"/>
            <a:ext cx="3114226" cy="197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ЦНТ\Documents\2024\ГРАНТЫ\РОСМОЛОДЕЖЬ\Реализация проекта\Фотографии\ремонтные работы, начало\54336401912240449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7476" b="15127"/>
          <a:stretch/>
        </p:blipFill>
        <p:spPr bwMode="auto">
          <a:xfrm>
            <a:off x="3584950" y="790387"/>
            <a:ext cx="3114226" cy="21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ЦНТ\Documents\2024\ГРАНТЫ\РОСМОЛОДЕЖЬ\Реализация проекта\Фотографии\ремонтные работы, начало\5433640191224044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8" y="790386"/>
            <a:ext cx="2783613" cy="20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ЦНТ\Documents\2024\ГРАНТЫ\РОСМОЛОДЕЖЬ\Реализация проекта\Фотографии\ремонтные работы, начало\54336401912240449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37771" b="14871"/>
          <a:stretch/>
        </p:blipFill>
        <p:spPr bwMode="auto">
          <a:xfrm>
            <a:off x="609422" y="5457056"/>
            <a:ext cx="2807141" cy="197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/>
        </p:nvSpPr>
        <p:spPr>
          <a:xfrm>
            <a:off x="927172" y="128464"/>
            <a:ext cx="5238132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Ремонтные и подготовительные работы оборудований в швейной мастерской</a:t>
            </a:r>
            <a:endParaRPr lang="en-US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1033" name="Picture 9" descr="C:\Users\ЦНТ\Downloads\53731263955359426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7" y="7617295"/>
            <a:ext cx="2819895" cy="21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ЦНТ\Downloads\53731263955359426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82" y="7619712"/>
            <a:ext cx="2792162" cy="20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ЦНТ\Documents\2024\ГРАНТЫ\РОСМОЛОДЕЖЬ\Реализация проекта\Фотографии\Фото открытия и мк\Открытие мастерской\5211190700954215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32" y="2792758"/>
            <a:ext cx="2989731" cy="22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ЦНТ\Documents\2024\ГРАНТЫ\РОСМОЛОДЕЖЬ\Реализация проекта\Фотографии\Фото открытия и мк\Открытие мастерской\5211190700954215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4" y="5169336"/>
            <a:ext cx="2976534" cy="223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ЦНТ\Documents\2024\ГРАНТЫ\РОСМОЛОДЕЖЬ\Реализация проекта\Фотографии\Фото открытия и мк\Открытие мастерской\5211190700954215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32" y="5169335"/>
            <a:ext cx="2989731" cy="22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ЦНТ\Documents\2024\ГРАНТЫ\РОСМОЛОДЕЖЬ\Реализация проекта\Фотографии\Фото открытия и мк\Открытие мастерской\52111907009542157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1" b="9107"/>
          <a:stretch/>
        </p:blipFill>
        <p:spPr bwMode="auto">
          <a:xfrm>
            <a:off x="1316810" y="772831"/>
            <a:ext cx="4421951" cy="19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ЦНТ\Documents\2024\ГРАНТЫ\РОСМОЛОДЕЖЬ\Реализация проекта\Фотографии\Фото открытия и мк\Открытие мастерской\52108124302995536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20431" r="9282" b="1222"/>
          <a:stretch/>
        </p:blipFill>
        <p:spPr bwMode="auto">
          <a:xfrm>
            <a:off x="538054" y="7535710"/>
            <a:ext cx="2976534" cy="21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ЦНТ\Documents\2024\ГРАНТЫ\РОСМОЛОДЕЖЬ\Реализация проекта\Фотографии\Фото открытия и мк\Открытие мастерской\52111907009542156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4" y="2792758"/>
            <a:ext cx="2989731" cy="22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692696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Торжественное открытие швейной мастерской «Ай-Тик»</a:t>
            </a:r>
            <a:endParaRPr lang="en-US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2056" name="Picture 8" descr="D:\ЦНТ\Documents\2024\ГРАНТЫ\РОСМОЛОДЕЖЬ\Реализация проекта\Фотографии\52108124302995537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r="6272"/>
          <a:stretch/>
        </p:blipFill>
        <p:spPr bwMode="auto">
          <a:xfrm>
            <a:off x="3649233" y="7535710"/>
            <a:ext cx="2989730" cy="21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71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692696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Мастер-класс Борисовой Марианны Спиридоновны "Основы швейного мастерства"</a:t>
            </a:r>
          </a:p>
        </p:txBody>
      </p:sp>
      <p:pic>
        <p:nvPicPr>
          <p:cNvPr id="4098" name="Picture 2" descr="D:\ЦНТ\Documents\2024\ГРАНТЫ\РОСМОЛОДЕЖЬ\Реализация проекта\Фотографии\1 мастер-класс 19.10.24\WhatsApp Image 2024-10-19 at 05.06.03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2" y="4405408"/>
            <a:ext cx="2842446" cy="15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ЦНТ\Documents\2024\ГРАНТЫ\РОСМОЛОДЕЖЬ\Реализация проекта\Фотографии\1 мастер-класс 19.10.24\WhatsApp Image 2024-10-19 at 05.06.04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9" b="11610"/>
          <a:stretch/>
        </p:blipFill>
        <p:spPr bwMode="auto">
          <a:xfrm>
            <a:off x="3770588" y="4222503"/>
            <a:ext cx="2578224" cy="24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ЦНТ\Documents\2024\ГРАНТЫ\РОСМОЛОДЕЖЬ\Реализация проекта\Фотографии\1 мастер-класс 19.10.24\WhatsApp Image 2024-10-19 at 05.06.0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5" r="11416"/>
          <a:stretch/>
        </p:blipFill>
        <p:spPr bwMode="auto">
          <a:xfrm>
            <a:off x="685822" y="2807587"/>
            <a:ext cx="2841963" cy="141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ЦНТ\Documents\2024\ГРАНТЫ\РОСМОЛОДЕЖЬ\Реализация проекта\Фотографии\1 мастер-класс 19.10.24\WhatsApp Image 2024-10-19 at 05.06.08 (1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1"/>
          <a:stretch/>
        </p:blipFill>
        <p:spPr bwMode="auto">
          <a:xfrm>
            <a:off x="3816047" y="6840035"/>
            <a:ext cx="25782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ЦНТ\Documents\2024\ГРАНТЫ\РОСМОЛОДЕЖЬ\Реализация проекта\Фотографии\1 мастер-класс 19.10.24\WhatsApp Image 2024-10-19 at 05.06.12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4" b="13943"/>
          <a:stretch/>
        </p:blipFill>
        <p:spPr bwMode="auto">
          <a:xfrm>
            <a:off x="3770588" y="848544"/>
            <a:ext cx="2592288" cy="31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ЦНТ\Documents\2024\ГРАНТЫ\РОСМОЛОДЕЖЬ\Реализация проекта\Фотографии\1 мастер-класс 19.10.24\WhatsApp Image 2024-10-19 at 05.06.12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9"/>
          <a:stretch/>
        </p:blipFill>
        <p:spPr bwMode="auto">
          <a:xfrm>
            <a:off x="685823" y="848544"/>
            <a:ext cx="2841963" cy="179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ЦНТ\Documents\2024\ГРАНТЫ\РОСМОЛОДЕЖЬ\Реализация проекта\Фотографии\1 мастер-класс 19.10.24\WhatsApp Image 2024-10-19 at 05.06.16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1" y="6205608"/>
            <a:ext cx="281631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ЦНТ\Documents\2024\ГРАНТЫ\РОСМОЛОДЕЖЬ\Реализация проекта\Фотографии\1 мастер-класс 19.10.24\WhatsApp Image 2024-10-19 at 05.06.04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1" y="7992163"/>
            <a:ext cx="281631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5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692696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Мастер-класс 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Давыдовой </a:t>
            </a:r>
            <a:r>
              <a:rPr lang="ru-RU" altLang="en-US" sz="1600" dirty="0" err="1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Туяры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Афанасьевны "Традиционные 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якутские рукавицы с орнаментом"</a:t>
            </a:r>
          </a:p>
        </p:txBody>
      </p:sp>
      <p:pic>
        <p:nvPicPr>
          <p:cNvPr id="5122" name="Picture 2" descr="D:\ЦНТ\Documents\2024\ГРАНТЫ\РОСМОЛОДЕЖЬ\Реализация проекта\Фотографии\2 мастер-класс 26.10.24\5251536335242653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11886"/>
          <a:stretch/>
        </p:blipFill>
        <p:spPr bwMode="auto">
          <a:xfrm>
            <a:off x="713589" y="5200749"/>
            <a:ext cx="3098619" cy="23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ЦНТ\Documents\2024\ГРАНТЫ\РОСМОЛОДЕЖЬ\Реализация проекта\Фотографии\2 мастер-класс 26.10.24\5251536335242653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4"/>
          <a:stretch/>
        </p:blipFill>
        <p:spPr bwMode="auto">
          <a:xfrm>
            <a:off x="713589" y="2991670"/>
            <a:ext cx="3098619" cy="20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ЦНТ\Documents\2024\ГРАНТЫ\РОСМОЛОДЕЖЬ\Реализация проекта\Фотографии\2 мастер-класс 26.10.24\5251536335242653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00" y="6424885"/>
            <a:ext cx="2406476" cy="32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ЦНТ\Documents\2024\ГРАНТЫ\РОСМОЛОДЕЖЬ\Реализация проекта\Фотографии\2 мастер-класс 26.10.24\52515363352426531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1"/>
          <a:stretch/>
        </p:blipFill>
        <p:spPr bwMode="auto">
          <a:xfrm>
            <a:off x="3956400" y="3775877"/>
            <a:ext cx="2409970" cy="242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ЦНТ\Documents\2024\ГРАНТЫ\РОСМОЛОДЕЖЬ\Реализация проекта\Фотографии\2 мастер-класс 26.10.24\52515363352426531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5"/>
          <a:stretch/>
        </p:blipFill>
        <p:spPr bwMode="auto">
          <a:xfrm>
            <a:off x="3956400" y="822112"/>
            <a:ext cx="2406476" cy="276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ЦНТ\Documents\2024\ГРАНТЫ\РОСМОЛОДЕЖЬ\Реализация проекта\Фотографии\2 мастер-класс 26.10.24\52515363352426531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/>
          <a:stretch/>
        </p:blipFill>
        <p:spPr bwMode="auto">
          <a:xfrm>
            <a:off x="692696" y="822113"/>
            <a:ext cx="3119512" cy="207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ЦНТ\Downloads\537312639553594268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/>
          <a:stretch/>
        </p:blipFill>
        <p:spPr bwMode="auto">
          <a:xfrm>
            <a:off x="692696" y="7649022"/>
            <a:ext cx="3119512" cy="19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5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692696" y="186621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Мастер-класс 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Неверовой Марианны Михайловны</a:t>
            </a:r>
          </a:p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"Пошив 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домашней одежды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</a:t>
            </a:r>
            <a:endParaRPr lang="ru-RU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6146" name="Picture 2" descr="D:\ЦНТ\Documents\2024\ГРАНТЫ\РОСМОЛОДЕЖЬ\Реализация проекта\Фотографии\3 мастер-класс 02.11.24\52739351652169107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b="-1"/>
          <a:stretch/>
        </p:blipFill>
        <p:spPr bwMode="auto">
          <a:xfrm>
            <a:off x="715279" y="3160419"/>
            <a:ext cx="3556617" cy="2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ЦНТ\Documents\2024\ГРАНТЫ\РОСМОЛОДЕЖЬ\Реализация проекта\Фотографии\3 мастер-класс 02.11.24\527393516521691071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98" y="6554598"/>
            <a:ext cx="2200672" cy="293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ЦНТ\Documents\2024\ГРАНТЫ\РОСМОЛОДЕЖЬ\Реализация проекта\Фотографии\3 мастер-класс 02.11.24\5273935165216910717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0"/>
          <a:stretch/>
        </p:blipFill>
        <p:spPr bwMode="auto">
          <a:xfrm>
            <a:off x="736751" y="6105908"/>
            <a:ext cx="3496407" cy="33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ЦНТ\Documents\2024\ГРАНТЫ\РОСМОЛОДЕЖЬ\Реализация проекта\Фотографии\3 мастер-класс 02.11.24\52741281123277157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5"/>
          <a:stretch/>
        </p:blipFill>
        <p:spPr bwMode="auto">
          <a:xfrm>
            <a:off x="4440042" y="3519457"/>
            <a:ext cx="2157310" cy="2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ЦНТ\Documents\2024\ГРАНТЫ\РОСМОЛОДЕЖЬ\Реализация проекта\Фотографии\3 мастер-класс 02.11.24\WhatsApp Image 2024-11-02 at 09.00.08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8"/>
          <a:stretch/>
        </p:blipFill>
        <p:spPr bwMode="auto">
          <a:xfrm>
            <a:off x="4437112" y="945450"/>
            <a:ext cx="2160240" cy="24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ЦНТ\Documents\2024\ГРАНТЫ\РОСМОЛОДЕЖЬ\Реализация проекта\Фотографии\3 мастер-класс 02.11.24\WhatsApp Image 2024-11-02 at 09.00.10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945450"/>
            <a:ext cx="3556617" cy="20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45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692696" y="186621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Мастер-класс </a:t>
            </a:r>
            <a:r>
              <a:rPr lang="ru-RU" altLang="en-US" sz="1600" dirty="0" err="1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Чабыкиной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600" dirty="0" err="1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Саргыланы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Афанасьевны</a:t>
            </a:r>
          </a:p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"Детское изделие"</a:t>
            </a:r>
          </a:p>
        </p:txBody>
      </p:sp>
      <p:pic>
        <p:nvPicPr>
          <p:cNvPr id="13314" name="Picture 2" descr="C:\Users\ЦНТ\Downloads\WhatsApp Image 2025-02-19 at 11.04.19 (2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40476" r="8738"/>
          <a:stretch/>
        </p:blipFill>
        <p:spPr bwMode="auto">
          <a:xfrm>
            <a:off x="908720" y="6550090"/>
            <a:ext cx="5454156" cy="321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ЦНТ\Downloads\WhatsApp Image 2025-02-19 at 11.04.1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8"/>
          <a:stretch/>
        </p:blipFill>
        <p:spPr bwMode="auto">
          <a:xfrm>
            <a:off x="908720" y="796278"/>
            <a:ext cx="5454156" cy="299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ЦНТ\Downloads\WhatsApp Image 2025-02-19 at 11.04.17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46348" b="1"/>
          <a:stretch/>
        </p:blipFill>
        <p:spPr bwMode="auto">
          <a:xfrm>
            <a:off x="908720" y="3944888"/>
            <a:ext cx="5465718" cy="24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22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692696" y="258629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Мастер-класс 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Борисовой Марианны Спиридоновны 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"Пошив якутского платья "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Халадаай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</a:t>
            </a:r>
          </a:p>
        </p:txBody>
      </p:sp>
      <p:pic>
        <p:nvPicPr>
          <p:cNvPr id="7170" name="Picture 2" descr="C:\Users\ЦНТ\Downloads\WhatsApp Image 2025-02-19 at 10.50.5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2"/>
          <a:stretch/>
        </p:blipFill>
        <p:spPr bwMode="auto">
          <a:xfrm>
            <a:off x="4130478" y="6735003"/>
            <a:ext cx="2503714" cy="26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ЦНТ\Downloads\WhatsApp Image 2025-02-19 at 10.50.53 (7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21718"/>
          <a:stretch/>
        </p:blipFill>
        <p:spPr bwMode="auto">
          <a:xfrm>
            <a:off x="4130478" y="3925136"/>
            <a:ext cx="2503714" cy="26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ЦНТ\Downloads\WhatsApp Image 2025-02-19 at 10.50.53 (6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6" y="3925137"/>
            <a:ext cx="3480646" cy="26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ЦНТ\Downloads\WhatsApp Image 2025-02-19 at 10.50.53 (5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6" y="6735004"/>
            <a:ext cx="3480645" cy="26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ЦНТ\Downloads\WhatsApp Image 2025-02-19 at 10.50.53 (3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6" y="1116826"/>
            <a:ext cx="3496864" cy="26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ЦНТ\Downloads\WhatsApp Image 2025-02-19 at 10.50.53 (2)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r="16180"/>
          <a:stretch/>
        </p:blipFill>
        <p:spPr bwMode="auto">
          <a:xfrm>
            <a:off x="4130478" y="1113962"/>
            <a:ext cx="2503714" cy="261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9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692696" y="344488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Призы и подарки участницам и наставникам проекта</a:t>
            </a:r>
            <a:endParaRPr lang="ru-RU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8200" name="Picture 8" descr="F:\Архив фото, видео\Мероприятия\2024\АЙ-ТИК конкурс Иис алыба\5377757169144947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2" b="7295"/>
          <a:stretch/>
        </p:blipFill>
        <p:spPr bwMode="auto">
          <a:xfrm>
            <a:off x="543357" y="5803641"/>
            <a:ext cx="6011934" cy="36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F:\Архив фото, видео\Мероприятия\2024\АЙ-ТИК конкурс Иис алыба\5380020664154581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3471" y="666935"/>
            <a:ext cx="2217514" cy="29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:\Архив фото, видео\Мероприятия\2024\АЙ-ТИК конкурс Иис алыба\5380020664154581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19673" y="1068912"/>
            <a:ext cx="2913497" cy="21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F:\Архив фото, видео\Мероприятия\2024\АЙ-ТИК конкурс Иис алыба\53800206641545814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94" y="3415528"/>
            <a:ext cx="2936025" cy="22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 descr="F:\Архив фото, видео\Мероприятия\2024\АЙ-ТИК конкурс Иис алыба\53800206641545814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3357" y="3415528"/>
            <a:ext cx="2936025" cy="22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7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892" y="2455417"/>
            <a:ext cx="6172200" cy="65375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F:\Архив фото, видео\Мероприятия\2024\АЙ-ТИК конкурс Иис алыба\53800206641545814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0889" r="-1381" b="2462"/>
          <a:stretch/>
        </p:blipFill>
        <p:spPr bwMode="auto">
          <a:xfrm>
            <a:off x="4529223" y="3584848"/>
            <a:ext cx="1924113" cy="22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Архив фото, видео\Мероприятия\2024\АЙ-ТИК конкурс Иис алыба\5380020664154581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5943"/>
          <a:stretch/>
        </p:blipFill>
        <p:spPr bwMode="auto">
          <a:xfrm>
            <a:off x="4654381" y="5889104"/>
            <a:ext cx="1723050" cy="22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:\Архив фото, видео\Мероприятия\2024\АЙ-ТИК конкурс Иис алыба\5380020664154581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33" y="3584848"/>
            <a:ext cx="1667237" cy="22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F:\Архив фото, видео\Мероприятия\2024\АЙ-ТИК конкурс Иис алыба\53888563438903564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10212" r="15383"/>
          <a:stretch/>
        </p:blipFill>
        <p:spPr bwMode="auto">
          <a:xfrm>
            <a:off x="752287" y="849234"/>
            <a:ext cx="2976177" cy="26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F:\Архив фото, видео\Мероприятия\2024\АЙ-ТИК конкурс Иис алыба\538885634389035646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7"/>
          <a:stretch/>
        </p:blipFill>
        <p:spPr bwMode="auto">
          <a:xfrm>
            <a:off x="764704" y="8265368"/>
            <a:ext cx="559717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F:\Архив фото, видео\Мероприятия\2024\АЙ-ТИК конкурс Иис алыба\53888563438903564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/>
          <a:stretch/>
        </p:blipFill>
        <p:spPr bwMode="auto">
          <a:xfrm>
            <a:off x="764704" y="3584848"/>
            <a:ext cx="1934970" cy="22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F:\Архив фото, видео\Мероприятия\2024\АЙ-ТИК конкурс Иис алыба\538002066415458148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/>
          <a:stretch/>
        </p:blipFill>
        <p:spPr bwMode="auto">
          <a:xfrm>
            <a:off x="2564904" y="5889104"/>
            <a:ext cx="1954023" cy="225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F:\Архив фото, видео\Мероприятия\2024\АЙ-ТИК конкурс Иис алыба\538885634389035646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9" r="2938" b="8008"/>
          <a:stretch/>
        </p:blipFill>
        <p:spPr bwMode="auto">
          <a:xfrm>
            <a:off x="3869461" y="849234"/>
            <a:ext cx="2507970" cy="26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 noGrp="1"/>
          </p:cNvSpPr>
          <p:nvPr/>
        </p:nvSpPr>
        <p:spPr>
          <a:xfrm>
            <a:off x="764704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Конкурс-смотр "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Иис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алыба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 </a:t>
            </a:r>
            <a:endParaRPr lang="ru-RU" altLang="en-US" sz="1600" dirty="0" smtClean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дефиле в национальном платье «</a:t>
            </a:r>
            <a:r>
              <a:rPr lang="ru-RU" altLang="en-US" sz="1600" dirty="0" err="1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Халадаай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»</a:t>
            </a:r>
            <a:endParaRPr lang="ru-RU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9234" name="Picture 18" descr="F:\Архив фото, видео\Мероприятия\2024\АЙ-ТИК конкурс Иис алыба\537763267092794207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/>
          <a:stretch/>
        </p:blipFill>
        <p:spPr bwMode="auto">
          <a:xfrm>
            <a:off x="752287" y="5889104"/>
            <a:ext cx="1693219" cy="22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7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ЦНТ\Downloads\53057029896060204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"/>
          <a:stretch/>
        </p:blipFill>
        <p:spPr bwMode="auto">
          <a:xfrm>
            <a:off x="548680" y="0"/>
            <a:ext cx="5904656" cy="99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3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61956" y="128464"/>
            <a:ext cx="675142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Конкурс-смотр "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Иис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алыба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 </a:t>
            </a:r>
            <a:endParaRPr lang="ru-RU" altLang="en-US" sz="1600" dirty="0" smtClean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т</a:t>
            </a:r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анец-дефиле в традиционных якутских рукавицах с орнаментом</a:t>
            </a:r>
            <a:endParaRPr lang="ru-RU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5" name="Picture 7" descr="F:\Архив фото, видео\Мероприятия\2024\АЙ-ТИК конкурс Иис алыба\5377757169144947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879297"/>
            <a:ext cx="3665704" cy="16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F:\Архив фото, видео\Мероприятия\2024\АЙ-ТИК конкурс Иис алыба\5388856343890356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31303" r="28040"/>
          <a:stretch/>
        </p:blipFill>
        <p:spPr bwMode="auto">
          <a:xfrm>
            <a:off x="542465" y="2661996"/>
            <a:ext cx="1811322" cy="28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Архив фото, видео\Мероприятия\2024\АЙ-ТИК конкурс Иис алыба\53776326709279420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17757" r="14090"/>
          <a:stretch/>
        </p:blipFill>
        <p:spPr bwMode="auto">
          <a:xfrm>
            <a:off x="2529663" y="2661996"/>
            <a:ext cx="1684722" cy="28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Архив фото, видео\Мероприятия\2024\АЙ-ТИК конкурс Иис алыба\53776326709279420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5701" r="5617"/>
          <a:stretch/>
        </p:blipFill>
        <p:spPr bwMode="auto">
          <a:xfrm>
            <a:off x="4365104" y="879297"/>
            <a:ext cx="2176455" cy="277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Архив фото, видео\Мероприятия\2024\АЙ-ТИК конкурс Иис алыба\53800206641545815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t="13631"/>
          <a:stretch/>
        </p:blipFill>
        <p:spPr bwMode="auto">
          <a:xfrm>
            <a:off x="4365105" y="3957735"/>
            <a:ext cx="2176455" cy="30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:\Архив фото, видео\Мероприятия\2024\АЙ-ТИК конкурс Иис алыба\53800206641545815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40600" b="10927"/>
          <a:stretch/>
        </p:blipFill>
        <p:spPr bwMode="auto">
          <a:xfrm>
            <a:off x="548679" y="7473279"/>
            <a:ext cx="5992879" cy="207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:\Архив фото, видео\Мероприятия\2024\АЙ-ТИК конкурс Иис алыба\53800206641545815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8561" b="7573"/>
          <a:stretch/>
        </p:blipFill>
        <p:spPr bwMode="auto">
          <a:xfrm>
            <a:off x="559756" y="5690199"/>
            <a:ext cx="3654629" cy="15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39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764704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Конкурс-смотр "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Иис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алыба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 </a:t>
            </a:r>
            <a:endParaRPr lang="ru-RU" altLang="en-US" sz="1600" dirty="0" smtClean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дефиле в домашних одеждах</a:t>
            </a:r>
            <a:endParaRPr lang="ru-RU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5" name="Picture 6" descr="F:\Архив фото, видео\Мероприятия\2024\АЙ-ТИК конкурс Иис алыба\53777571691449472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26738" r="12452"/>
          <a:stretch/>
        </p:blipFill>
        <p:spPr bwMode="auto">
          <a:xfrm>
            <a:off x="692696" y="5865701"/>
            <a:ext cx="5904656" cy="38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F:\Архив фото, видео\Мероприятия\2024\АЙ-ТИК конкурс Иис алыба\53800206641545815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r="22275"/>
          <a:stretch/>
        </p:blipFill>
        <p:spPr bwMode="auto">
          <a:xfrm>
            <a:off x="4670581" y="890885"/>
            <a:ext cx="1926771" cy="224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F:\Архив фото, видео\Мероприятия\2024\АЙ-ТИК конкурс Иис алыба\53800206641545815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2"/>
          <a:stretch/>
        </p:blipFill>
        <p:spPr bwMode="auto">
          <a:xfrm>
            <a:off x="2550742" y="892981"/>
            <a:ext cx="1979024" cy="22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F:\Архив фото, видео\Мероприятия\2024\АЙ-ТИК конкурс Иис алыба\53800206641545815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8" t="10327" r="14461"/>
          <a:stretch/>
        </p:blipFill>
        <p:spPr bwMode="auto">
          <a:xfrm>
            <a:off x="4670581" y="3277569"/>
            <a:ext cx="1926771" cy="239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F:\Архив фото, видео\Мероприятия\2024\АЙ-ТИК конкурс Иис алыба\53800206641545815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1" r="8825"/>
          <a:stretch/>
        </p:blipFill>
        <p:spPr bwMode="auto">
          <a:xfrm>
            <a:off x="2550741" y="3272278"/>
            <a:ext cx="1979025" cy="24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:\Архив фото, видео\Мероприятия\2024\АЙ-ТИК конкурс Иис алыба\53800206641545815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6773" r="10745"/>
          <a:stretch/>
        </p:blipFill>
        <p:spPr bwMode="auto">
          <a:xfrm>
            <a:off x="692697" y="892458"/>
            <a:ext cx="1713293" cy="22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3" name="Picture 29" descr="F:\Архив фото, видео\Мероприятия\2024\АЙ-ТИК конкурс Иис алыба\53888563438903564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11261" r="7387" b="5894"/>
          <a:stretch/>
        </p:blipFill>
        <p:spPr bwMode="auto">
          <a:xfrm>
            <a:off x="692696" y="3272058"/>
            <a:ext cx="1713293" cy="240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28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764704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Конкурс-смотр "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Иис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алыба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 </a:t>
            </a:r>
            <a:endParaRPr lang="ru-RU" altLang="en-US" sz="1600" dirty="0" smtClean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6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дефиле детских изделий</a:t>
            </a:r>
            <a:endParaRPr lang="ru-RU" altLang="en-US" sz="16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5" name="Picture 4" descr="F:\Архив фото, видео\Мероприятия\2024\АЙ-ТИК конкурс Иис алыба\53776326709279420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 t="8659"/>
          <a:stretch/>
        </p:blipFill>
        <p:spPr bwMode="auto">
          <a:xfrm>
            <a:off x="476672" y="825230"/>
            <a:ext cx="1872208" cy="283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F:\Архив фото, видео\Мероприятия\2024\АЙ-ТИК конкурс Иис алыба\53888563438903564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t="24258" r="25565" b="20940"/>
          <a:stretch/>
        </p:blipFill>
        <p:spPr bwMode="auto">
          <a:xfrm>
            <a:off x="2492896" y="829812"/>
            <a:ext cx="2160240" cy="28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Архив фото, видео\Мероприятия\2024\АЙ-ТИК конкурс Иис алыба\53776326709279420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23536" r="28542" b="11159"/>
          <a:stretch/>
        </p:blipFill>
        <p:spPr bwMode="auto">
          <a:xfrm>
            <a:off x="476673" y="3822192"/>
            <a:ext cx="1872208" cy="2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:\Архив фото, видео\Мероприятия\2024\АЙ-ТИК конкурс Иис алыба\53777571691449474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r="10962" b="18480"/>
          <a:stretch/>
        </p:blipFill>
        <p:spPr bwMode="auto">
          <a:xfrm>
            <a:off x="476672" y="6473951"/>
            <a:ext cx="6186985" cy="303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F:\Архив фото, видео\Мероприятия\2024\АЙ-ТИК конкурс Иис алыба\53800206641545815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20243" r="16131" b="17808"/>
          <a:stretch/>
        </p:blipFill>
        <p:spPr bwMode="auto">
          <a:xfrm>
            <a:off x="4718719" y="829812"/>
            <a:ext cx="1919825" cy="283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F:\Архив фото, видео\Мероприятия\2024\АЙ-ТИК конкурс Иис алыба\53888563438903564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28492" r="27148" b="13310"/>
          <a:stretch/>
        </p:blipFill>
        <p:spPr bwMode="auto">
          <a:xfrm>
            <a:off x="2492897" y="3822193"/>
            <a:ext cx="2160240" cy="2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F:\Архив фото, видео\Мероприятия\2024\АЙ-ТИК конкурс Иис алыба\53888563438903564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33880" r="26371" b="12436"/>
          <a:stretch/>
        </p:blipFill>
        <p:spPr bwMode="auto">
          <a:xfrm>
            <a:off x="4743831" y="3822292"/>
            <a:ext cx="1919826" cy="24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39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/>
        </p:nvSpPr>
        <p:spPr>
          <a:xfrm>
            <a:off x="764704" y="128464"/>
            <a:ext cx="5670180" cy="58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Конкурс-смотр "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Иис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6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алыба</a:t>
            </a:r>
            <a:r>
              <a:rPr lang="ru-RU" altLang="en-US" sz="16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" </a:t>
            </a:r>
            <a:endParaRPr lang="ru-RU" altLang="en-US" sz="1600" dirty="0" smtClean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6" name="Picture 2" descr="F:\Архив фото, видео\Мероприятия\2024\АЙ-ТИК конкурс Иис алыба\53776326709279420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10971"/>
          <a:stretch/>
        </p:blipFill>
        <p:spPr bwMode="auto">
          <a:xfrm>
            <a:off x="2376610" y="3698350"/>
            <a:ext cx="4241767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F:\Архив фото, видео\Мероприятия\2024\АЙ-ТИК конкурс Иис алыба\53888563438903564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0"/>
          <a:stretch/>
        </p:blipFill>
        <p:spPr bwMode="auto">
          <a:xfrm>
            <a:off x="3496007" y="776536"/>
            <a:ext cx="3122369" cy="27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F:\Архив фото, видео\Мероприятия\2024\АЙ-ТИК конкурс Иис алыба\53888563438903564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9"/>
          <a:stretch/>
        </p:blipFill>
        <p:spPr bwMode="auto">
          <a:xfrm>
            <a:off x="476672" y="780021"/>
            <a:ext cx="2804661" cy="2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F:\Архив фото, видео\Мероприятия\2024\АЙ-ТИК конкурс Иис алыба\5388856343890356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3698350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F:\Архив фото, видео\Мероприятия\2024\АЙ-ТИК конкурс Иис алыба\538885634389035648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22093" r="12176" b="15779"/>
          <a:stretch/>
        </p:blipFill>
        <p:spPr bwMode="auto">
          <a:xfrm>
            <a:off x="476672" y="6279618"/>
            <a:ext cx="6141705" cy="33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2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овое поле 3"/>
          <p:cNvSpPr txBox="1"/>
          <p:nvPr/>
        </p:nvSpPr>
        <p:spPr>
          <a:xfrm>
            <a:off x="411778" y="6249144"/>
            <a:ext cx="6172200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Проект направлен на решение проблемы недостатка социальных и творческих возможностей для молодых матерей в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Бетюнском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наслеге. В условиях декрета или отпуска по уходу за ребенком, многие женщины сталкиваются с изоляцией, нехваткой общения и желанием самореализации.</a:t>
            </a:r>
          </a:p>
          <a:p>
            <a:pPr indent="457200" algn="just"/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Несмотря на наличие запросов молодежи на обучение шитью, отсутствуют пространства для социализации и курсы по рукоделию. В проведенном анкетировании 47 молодых матерей из Бетюнского наслега выяснили, что 36% не умеют шить, 40% имеют базовые навыки, а 100% выразили желание пройти курсы.</a:t>
            </a:r>
          </a:p>
          <a:p>
            <a:pPr indent="457200" algn="just"/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Создание швейной мастерской "Ай-Тик" даст возможность молодым матерям получать навыки шитья в группе, что положительно скажется на их психоэмоциональном состоянии и позволит им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самореализоваться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. </a:t>
            </a:r>
            <a:endParaRPr lang="ru-RU" altLang="en-US"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1" name="Заголовок 1"/>
          <p:cNvSpPr>
            <a:spLocks noGrp="1"/>
          </p:cNvSpPr>
          <p:nvPr/>
        </p:nvSpPr>
        <p:spPr>
          <a:xfrm>
            <a:off x="353144" y="5169024"/>
            <a:ext cx="6172200" cy="7677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457200">
              <a:buNone/>
            </a:pPr>
            <a:r>
              <a:rPr lang="en-US" altLang="ru-RU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О</a:t>
            </a:r>
            <a:r>
              <a:rPr lang="ru-RU" alt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писание проблемы, решению/снижению которой посвящен проект</a:t>
            </a:r>
          </a:p>
        </p:txBody>
      </p:sp>
      <p:sp>
        <p:nvSpPr>
          <p:cNvPr id="12" name="Замещающее содержимое 2"/>
          <p:cNvSpPr txBox="1">
            <a:spLocks/>
          </p:cNvSpPr>
          <p:nvPr/>
        </p:nvSpPr>
        <p:spPr>
          <a:xfrm>
            <a:off x="411778" y="1040195"/>
            <a:ext cx="6089650" cy="4185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buNone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Проект «Швейная мастерская молодых матерей «Ай-Тик» (Твори и шей)» возник в общественном объединении Бетюнского наслега «Ай-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</a:rPr>
              <a:t>санаа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». Он направлен на организацию досуга для молодых матерей, развитие их навыков шитья и творческого потенциала.</a:t>
            </a:r>
          </a:p>
          <a:p>
            <a:pPr marL="0" indent="457200" algn="just">
              <a:buNone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Идея мастерской появилась после республиканской акции «Илии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</a:rPr>
              <a:t>сылааһа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», где молодые матери сшили спецодежду для бойцов, что выявило необходимость в обучении шитью. Мастерицы будут участвовать в мастер-классах, проводимых профессиональными швеями, и смогут самостоятельно практиковаться.</a:t>
            </a:r>
          </a:p>
          <a:p>
            <a:pPr marL="0" indent="457200" algn="just">
              <a:buNone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Мастерская разместилась в Центре народного творчества имени Степана Яковлевича Левина в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</a:rPr>
              <a:t>Бетюнском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 наслеге Амгинского района Республики Саха (Якутия). В помещении площадью ____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</a:rPr>
              <a:t>кв.м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. установлены швейные и вышивальные машины,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</a:rPr>
              <a:t>оверлоки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</a:rPr>
              <a:t> и другие оборудования. Проект включает не только обучение к шитью, но и элементы сохранения якутской культуры, в частности через мастер-классы по традиционному шитью.</a:t>
            </a:r>
          </a:p>
        </p:txBody>
      </p:sp>
      <p:sp>
        <p:nvSpPr>
          <p:cNvPr id="15" name="Заголовок 1"/>
          <p:cNvSpPr>
            <a:spLocks noGrp="1"/>
          </p:cNvSpPr>
          <p:nvPr/>
        </p:nvSpPr>
        <p:spPr>
          <a:xfrm>
            <a:off x="411778" y="272480"/>
            <a:ext cx="6172200" cy="7677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7200"/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Краткая информация о проекте</a:t>
            </a:r>
            <a:endParaRPr lang="ru-RU" altLang="en-US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462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26085" y="782742"/>
            <a:ext cx="6089650" cy="1217930"/>
          </a:xfrm>
        </p:spPr>
        <p:txBody>
          <a:bodyPr/>
          <a:lstStyle/>
          <a:p>
            <a:pPr marL="0" indent="457200" algn="just">
              <a:buNone/>
            </a:pPr>
            <a:r>
              <a:rPr lang="ru-RU" sz="1400" dirty="0" smtClean="0">
                <a:latin typeface="Book Antiqua" panose="02040602050305030304" charset="0"/>
                <a:cs typeface="Book Antiqua" panose="02040602050305030304" charset="0"/>
              </a:rPr>
              <a:t>Организация общественно-полезного досуга и условий для получения навыков шитья путем создания швейной мастерской "Ай-Тик" ("Твори и шей") для молодых матерей Бетюнского наслега Амгинского улуса Республики Саха (Якутия).</a:t>
            </a:r>
            <a:endParaRPr sz="14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6" name="Текстовое поле 3"/>
          <p:cNvSpPr txBox="1"/>
          <p:nvPr/>
        </p:nvSpPr>
        <p:spPr>
          <a:xfrm>
            <a:off x="384810" y="2216696"/>
            <a:ext cx="6172200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>
              <a:buAutoNum type="arabicPeriod"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Формирование материально-технической базы проекта.</a:t>
            </a:r>
          </a:p>
          <a:p>
            <a:pPr marL="342900" indent="-342900" algn="just">
              <a:buAutoNum type="arabicPeriod"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Формирование состава участников и расписания занятий в швейной мастерской для обучения навыкам шитья.</a:t>
            </a:r>
          </a:p>
          <a:p>
            <a:pPr marL="342900" indent="-342900" algn="just">
              <a:buAutoNum type="arabicPeriod"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Организация и проведение регулярных занятий в швейной мастерской "Ай-Тик" ("Твори и шей")</a:t>
            </a:r>
          </a:p>
          <a:p>
            <a:pPr marL="342900" indent="-342900" algn="just">
              <a:buAutoNum type="arabicPeriod"/>
            </a:pP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Организация и проведение показательного мероприятия конкурс-смотр "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Иис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алыба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" (Магия иглы и нити")</a:t>
            </a:r>
            <a:endParaRPr lang="ru-RU" altLang="en-US"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7" name="Заголовок 1"/>
          <p:cNvSpPr>
            <a:spLocks noGrp="1"/>
          </p:cNvSpPr>
          <p:nvPr/>
        </p:nvSpPr>
        <p:spPr>
          <a:xfrm>
            <a:off x="274955" y="2071370"/>
            <a:ext cx="6172200" cy="7677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457200">
              <a:buNone/>
            </a:pPr>
            <a:endParaRPr lang="ru-RU" altLang="en-US" sz="200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1022985" y="1640632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Задачи</a:t>
            </a:r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988695" y="3991233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Перспектива развития и потенциал проекта</a:t>
            </a:r>
          </a:p>
        </p:txBody>
      </p:sp>
      <p:sp>
        <p:nvSpPr>
          <p:cNvPr id="10" name="Текстовое поле 8"/>
          <p:cNvSpPr txBox="1"/>
          <p:nvPr/>
        </p:nvSpPr>
        <p:spPr>
          <a:xfrm>
            <a:off x="501650" y="4838680"/>
            <a:ext cx="602107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ru-RU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В дальнейшем в рамках проекта планируется привлекать новых участников целевой группы. Ранее выпущенные участники будут иметь возможность приходить и практиковаться на оборудовании мастерской, проводить свои мастер-классы новым участникам. </a:t>
            </a:r>
            <a:endParaRPr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1" name="Текстовое поле 9"/>
          <p:cNvSpPr txBox="1"/>
          <p:nvPr/>
        </p:nvSpPr>
        <p:spPr>
          <a:xfrm>
            <a:off x="954405" y="7688261"/>
            <a:ext cx="5080000" cy="11372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endParaRPr lang="en-US" altLang="zh-CN" sz="1600" b="1" i="0">
              <a:solidFill>
                <a:srgbClr val="2E2F33"/>
              </a:solidFill>
              <a:latin typeface="PT Root UI"/>
              <a:ea typeface="PT Root UI"/>
            </a:endParaRPr>
          </a:p>
          <a:p>
            <a:pPr marL="0" indent="0"/>
            <a:endParaRPr lang="en-US" altLang="zh-CN" b="0" i="0">
              <a:solidFill>
                <a:srgbClr val="2E2F33"/>
              </a:solidFill>
              <a:latin typeface="PT Root UI"/>
              <a:ea typeface="PT Root UI"/>
            </a:endParaRPr>
          </a:p>
          <a:p>
            <a:pPr marL="0" indent="0"/>
            <a:endParaRPr lang="en-US" altLang="zh-CN" sz="1600" b="1" i="0">
              <a:solidFill>
                <a:srgbClr val="2E2F33"/>
              </a:solidFill>
              <a:latin typeface="PT Root UI"/>
              <a:ea typeface="PT Root UI"/>
            </a:endParaRPr>
          </a:p>
          <a:p>
            <a:pPr marL="0" indent="0"/>
            <a:endParaRPr lang="en-US" altLang="zh-CN" b="0" i="0">
              <a:solidFill>
                <a:srgbClr val="2E2F33"/>
              </a:solidFill>
              <a:latin typeface="PT Root UI"/>
              <a:ea typeface="PT Root UI"/>
            </a:endParaRPr>
          </a:p>
        </p:txBody>
      </p:sp>
      <p:sp>
        <p:nvSpPr>
          <p:cNvPr id="12" name="Заголовок 1"/>
          <p:cNvSpPr>
            <a:spLocks noGrp="1"/>
          </p:cNvSpPr>
          <p:nvPr/>
        </p:nvSpPr>
        <p:spPr>
          <a:xfrm>
            <a:off x="1064260" y="5713093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Масштаб реализации проекта</a:t>
            </a:r>
          </a:p>
        </p:txBody>
      </p:sp>
      <p:sp>
        <p:nvSpPr>
          <p:cNvPr id="13" name="Текстовое поле 11"/>
          <p:cNvSpPr txBox="1"/>
          <p:nvPr/>
        </p:nvSpPr>
        <p:spPr>
          <a:xfrm>
            <a:off x="316230" y="6367143"/>
            <a:ext cx="61722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just">
              <a:buNone/>
            </a:pPr>
            <a:r>
              <a:rPr sz="1400">
                <a:latin typeface="Book Antiqua" panose="02040602050305030304" charset="0"/>
                <a:cs typeface="Book Antiqua" panose="02040602050305030304" charset="0"/>
                <a:sym typeface="+mn-ea"/>
              </a:rPr>
              <a:t>Муниципальный</a:t>
            </a:r>
          </a:p>
        </p:txBody>
      </p:sp>
      <p:sp>
        <p:nvSpPr>
          <p:cNvPr id="14" name="Заголовок 1"/>
          <p:cNvSpPr>
            <a:spLocks noGrp="1"/>
          </p:cNvSpPr>
          <p:nvPr/>
        </p:nvSpPr>
        <p:spPr>
          <a:xfrm>
            <a:off x="1064260" y="7705723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Дата начала и окончания проекта</a:t>
            </a:r>
          </a:p>
        </p:txBody>
      </p:sp>
      <p:sp>
        <p:nvSpPr>
          <p:cNvPr id="15" name="Текстовое поле 13"/>
          <p:cNvSpPr txBox="1"/>
          <p:nvPr/>
        </p:nvSpPr>
        <p:spPr>
          <a:xfrm>
            <a:off x="384810" y="8479153"/>
            <a:ext cx="61722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ru-RU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08.2024 - 12.2024</a:t>
            </a:r>
            <a:r>
              <a:rPr 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гг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.</a:t>
            </a:r>
          </a:p>
        </p:txBody>
      </p:sp>
      <p:sp>
        <p:nvSpPr>
          <p:cNvPr id="16" name="Заголовок 1"/>
          <p:cNvSpPr>
            <a:spLocks noGrp="1"/>
          </p:cNvSpPr>
          <p:nvPr/>
        </p:nvSpPr>
        <p:spPr>
          <a:xfrm>
            <a:off x="1138555" y="8745853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Г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р</a:t>
            </a:r>
            <a:r>
              <a:rPr lang="en-US" altLang="ru-RU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антовая</a:t>
            </a:r>
            <a:r>
              <a:rPr lang="en-US" altLang="ru-RU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ru-RU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поддержка</a:t>
            </a:r>
            <a:endParaRPr lang="en-US" altLang="ru-RU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7" name="Текстовое поле 15"/>
          <p:cNvSpPr txBox="1"/>
          <p:nvPr/>
        </p:nvSpPr>
        <p:spPr>
          <a:xfrm>
            <a:off x="316230" y="9397363"/>
            <a:ext cx="61722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just">
              <a:buNone/>
            </a:pP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Росмолодежь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.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Гранты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202</a:t>
            </a:r>
            <a:r>
              <a:rPr lang="ru-RU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4</a:t>
            </a:r>
            <a:r>
              <a:rPr 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для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физических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лиц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</p:txBody>
      </p:sp>
      <p:sp>
        <p:nvSpPr>
          <p:cNvPr id="18" name="Заголовок 1"/>
          <p:cNvSpPr>
            <a:spLocks noGrp="1"/>
          </p:cNvSpPr>
          <p:nvPr/>
        </p:nvSpPr>
        <p:spPr>
          <a:xfrm>
            <a:off x="954405" y="6625588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География</a:t>
            </a:r>
            <a:r>
              <a:rPr lang="en-US" altLang="ru-RU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ru-RU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проекта</a:t>
            </a:r>
            <a:endParaRPr lang="en-US" altLang="ru-RU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9" name="Текстовое поле 17"/>
          <p:cNvSpPr txBox="1"/>
          <p:nvPr/>
        </p:nvSpPr>
        <p:spPr>
          <a:xfrm>
            <a:off x="316230" y="7237728"/>
            <a:ext cx="61722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just">
              <a:buNone/>
            </a:pPr>
            <a:r>
              <a:rPr lang="en-US" sz="1400">
                <a:latin typeface="Book Antiqua" panose="02040602050305030304" charset="0"/>
                <a:cs typeface="Book Antiqua" panose="02040602050305030304" charset="0"/>
                <a:sym typeface="+mn-ea"/>
              </a:rPr>
              <a:t>Республика Саха (Якутия), Амгинский улус, с. Бетюнцы</a:t>
            </a:r>
          </a:p>
        </p:txBody>
      </p:sp>
      <p:sp>
        <p:nvSpPr>
          <p:cNvPr id="36" name="Заголовок 1"/>
          <p:cNvSpPr>
            <a:spLocks noGrp="1"/>
          </p:cNvSpPr>
          <p:nvPr/>
        </p:nvSpPr>
        <p:spPr>
          <a:xfrm>
            <a:off x="1007028" y="179704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Основная цель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89895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3740" y="122018"/>
            <a:ext cx="3409315" cy="771525"/>
          </a:xfrm>
        </p:spPr>
        <p:txBody>
          <a:bodyPr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Команда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проекта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6" name="Замещающее содержимое 9"/>
          <p:cNvSpPr txBox="1">
            <a:spLocks/>
          </p:cNvSpPr>
          <p:nvPr/>
        </p:nvSpPr>
        <p:spPr>
          <a:xfrm>
            <a:off x="2238420" y="818704"/>
            <a:ext cx="2298700" cy="31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buFont typeface="Arial" panose="020B0604020202020204" pitchFamily="34" charset="0"/>
              <a:buNone/>
            </a:pPr>
            <a:r>
              <a:rPr lang="en-US" sz="1400" b="1" smtClean="0">
                <a:latin typeface="Book Antiqua" panose="02040602050305030304" charset="0"/>
                <a:cs typeface="Book Antiqua" panose="02040602050305030304" charset="0"/>
              </a:rPr>
              <a:t>Авторы проекта:</a:t>
            </a:r>
            <a:endParaRPr lang="en-US" sz="1400" b="1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8" name="Замещающее содержимое 9"/>
          <p:cNvSpPr>
            <a:spLocks noGrp="1"/>
          </p:cNvSpPr>
          <p:nvPr/>
        </p:nvSpPr>
        <p:spPr>
          <a:xfrm>
            <a:off x="3212976" y="3692102"/>
            <a:ext cx="3112135" cy="31242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57175" lvl="0" indent="-257175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lvl="1" indent="-213995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–"/>
              <a:defRPr sz="2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–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har char="»"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ctr">
              <a:buNone/>
            </a:pPr>
            <a:r>
              <a:rPr lang="en-US" altLang="en-US" sz="1400" b="1" dirty="0" err="1">
                <a:latin typeface="Book Antiqua" panose="02040602050305030304" charset="0"/>
                <a:cs typeface="Book Antiqua" panose="02040602050305030304" charset="0"/>
              </a:rPr>
              <a:t>Наставнк</a:t>
            </a:r>
            <a:r>
              <a:rPr lang="en-US" sz="1400" b="1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1400" b="1" dirty="0" err="1">
                <a:latin typeface="Book Antiqua" panose="02040602050305030304" charset="0"/>
                <a:cs typeface="Book Antiqua" panose="02040602050305030304" charset="0"/>
              </a:rPr>
              <a:t>проекта</a:t>
            </a:r>
            <a:r>
              <a:rPr lang="en-US" altLang="en-US" sz="1400" b="1" dirty="0">
                <a:latin typeface="Book Antiqua" panose="02040602050305030304" charset="0"/>
                <a:cs typeface="Book Antiqua" panose="02040602050305030304" charset="0"/>
              </a:rPr>
              <a:t>: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  <a:p>
            <a:pPr marL="0" indent="457200" algn="ctr">
              <a:buNone/>
            </a:pPr>
            <a:r>
              <a:rPr lang="en-US" altLang="en-US" sz="1400" dirty="0" err="1">
                <a:latin typeface="Book Antiqua" panose="02040602050305030304" charset="0"/>
                <a:cs typeface="Book Antiqua" panose="02040602050305030304" charset="0"/>
              </a:rPr>
              <a:t>Яковлева</a:t>
            </a:r>
            <a:r>
              <a:rPr lang="en-US" altLang="en-US" sz="14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altLang="en-US" sz="1400" dirty="0" err="1">
                <a:latin typeface="Book Antiqua" panose="02040602050305030304" charset="0"/>
                <a:cs typeface="Book Antiqua" panose="02040602050305030304" charset="0"/>
              </a:rPr>
              <a:t>Анна</a:t>
            </a:r>
            <a:r>
              <a:rPr lang="en-US" altLang="en-US" sz="14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altLang="en-US" sz="1400" dirty="0" err="1">
                <a:latin typeface="Book Antiqua" panose="02040602050305030304" charset="0"/>
                <a:cs typeface="Book Antiqua" panose="02040602050305030304" charset="0"/>
              </a:rPr>
              <a:t>Федоровна</a:t>
            </a:r>
            <a:endParaRPr lang="en-US" altLang="en-US" sz="14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31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11063" r="9314" b="19107"/>
          <a:stretch>
            <a:fillRect/>
          </a:stretch>
        </p:blipFill>
        <p:spPr>
          <a:xfrm>
            <a:off x="4395981" y="4421108"/>
            <a:ext cx="1313815" cy="1684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Объект 6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2"/>
          <a:stretch>
            <a:fillRect/>
          </a:stretch>
        </p:blipFill>
        <p:spPr>
          <a:xfrm>
            <a:off x="4289170" y="1659576"/>
            <a:ext cx="1276985" cy="1699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Объект 6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47" b="78203" l="18875" r="84760">
                        <a14:foregroundMark x1="52755" y1="68672" x2="83118" y2="69297"/>
                        <a14:foregroundMark x1="18875" y1="75703" x2="63072" y2="78203"/>
                      </a14:backgroundRemoval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9" t="13218" r="19009" b="27301"/>
          <a:stretch>
            <a:fillRect/>
          </a:stretch>
        </p:blipFill>
        <p:spPr>
          <a:xfrm>
            <a:off x="1421522" y="4396343"/>
            <a:ext cx="1233805" cy="1708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Текстовое поле 19"/>
          <p:cNvSpPr txBox="1"/>
          <p:nvPr/>
        </p:nvSpPr>
        <p:spPr>
          <a:xfrm>
            <a:off x="196595" y="1194756"/>
            <a:ext cx="3429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latin typeface="Book Antiqua" panose="02040602050305030304" charset="0"/>
                <a:cs typeface="Book Antiqua" panose="02040602050305030304" charset="0"/>
                <a:sym typeface="+mn-ea"/>
              </a:rPr>
              <a:t>Иванова Айталина Гаврильевна</a:t>
            </a:r>
            <a:endParaRPr lang="en-US" altLang="en-US" sz="140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37" name="Текстовое поле 20"/>
          <p:cNvSpPr txBox="1"/>
          <p:nvPr/>
        </p:nvSpPr>
        <p:spPr>
          <a:xfrm>
            <a:off x="3129660" y="1170947"/>
            <a:ext cx="3543935" cy="262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457200" algn="just">
              <a:buNone/>
            </a:pP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Кырбасова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Марианна</a:t>
            </a:r>
            <a:r>
              <a:rPr 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Семеновна</a:t>
            </a:r>
            <a:endParaRPr lang="en-US" altLang="en-US"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40" name="Текстовое поле 23"/>
          <p:cNvSpPr txBox="1"/>
          <p:nvPr/>
        </p:nvSpPr>
        <p:spPr>
          <a:xfrm>
            <a:off x="332656" y="3709119"/>
            <a:ext cx="32587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400" b="1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Член проекта и </a:t>
            </a:r>
            <a:r>
              <a:rPr lang="ru-RU" altLang="en-US" sz="1400" b="1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физ.лицо</a:t>
            </a:r>
            <a:r>
              <a:rPr lang="ru-RU" altLang="en-US" sz="1400" b="1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  <a:p>
            <a:pPr algn="ctr"/>
            <a:r>
              <a:rPr lang="en-US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Егорова</a:t>
            </a:r>
            <a:r>
              <a:rPr lang="en-US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Снежанна</a:t>
            </a:r>
            <a:r>
              <a:rPr lang="en-US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Сергеевна</a:t>
            </a:r>
            <a:endParaRPr lang="en-US" altLang="en-US"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41" name="Изображение 24" descr="5467408705868915187"/>
          <p:cNvPicPr>
            <a:picLocks noChangeAspect="1"/>
          </p:cNvPicPr>
          <p:nvPr/>
        </p:nvPicPr>
        <p:blipFill>
          <a:blip r:embed="rId6"/>
          <a:srcRect l="11793" r="14026" b="28914"/>
          <a:stretch>
            <a:fillRect/>
          </a:stretch>
        </p:blipFill>
        <p:spPr>
          <a:xfrm>
            <a:off x="1321180" y="1660211"/>
            <a:ext cx="1337945" cy="169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Текстовое поле 3"/>
          <p:cNvSpPr txBox="1"/>
          <p:nvPr/>
        </p:nvSpPr>
        <p:spPr>
          <a:xfrm>
            <a:off x="442149" y="6505575"/>
            <a:ext cx="2625844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400" b="1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Участники проекта:</a:t>
            </a:r>
            <a:endParaRPr lang="en-US" altLang="en-US" sz="14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48" name="Текстовое поле 3"/>
          <p:cNvSpPr txBox="1"/>
          <p:nvPr/>
        </p:nvSpPr>
        <p:spPr>
          <a:xfrm>
            <a:off x="364407" y="6942547"/>
            <a:ext cx="3424633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1. Алексеева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Айна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Денисовна</a:t>
            </a: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2. Андреева Алена Александровна</a:t>
            </a: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3. Борисова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Сахаяна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Августовна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4. Гурьева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Сахаяна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Гаврильевна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5.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Жиркова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Мария Афанасьевна</a:t>
            </a: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6. Иванова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Айыына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Алексеевна</a:t>
            </a: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7.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Нестерева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Кюннэй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Саввична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8. Неустроева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Тапталаана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Николаевна  </a:t>
            </a: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9. Никитина Анжелика Романовна </a:t>
            </a: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10. Гурьева Надежда Дмитриевна</a:t>
            </a:r>
          </a:p>
        </p:txBody>
      </p:sp>
      <p:sp>
        <p:nvSpPr>
          <p:cNvPr id="14" name="Текстовое поле 3"/>
          <p:cNvSpPr txBox="1"/>
          <p:nvPr/>
        </p:nvSpPr>
        <p:spPr>
          <a:xfrm>
            <a:off x="3405484" y="6944641"/>
            <a:ext cx="3424633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1. 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Борисова Марианна Спиридоновна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2.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Чабыкина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Саргылана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Афанасьевна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3. 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Неверова Марианна Михайловна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4. 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Давыдова </a:t>
            </a:r>
            <a:r>
              <a:rPr lang="ru-RU" altLang="en-US" sz="1400" dirty="0" err="1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Туяра</a:t>
            </a:r>
            <a:r>
              <a:rPr lang="ru-RU" altLang="en-US" sz="1400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 Афанасьевна</a:t>
            </a:r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endParaRPr lang="ru-RU" altLang="en-US" sz="1400" dirty="0" smtClean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Текстовое поле 3"/>
          <p:cNvSpPr txBox="1"/>
          <p:nvPr/>
        </p:nvSpPr>
        <p:spPr>
          <a:xfrm>
            <a:off x="3804878" y="6505576"/>
            <a:ext cx="2625844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400" b="1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Мастера </a:t>
            </a:r>
            <a:r>
              <a:rPr lang="ru-RU" altLang="en-US" sz="1400" b="1" dirty="0" smtClean="0">
                <a:latin typeface="Book Antiqua" panose="02040602050305030304" charset="0"/>
                <a:cs typeface="Book Antiqua" panose="02040602050305030304" charset="0"/>
                <a:sym typeface="+mn-ea"/>
              </a:rPr>
              <a:t>проекта:</a:t>
            </a:r>
            <a:endParaRPr lang="en-US" altLang="en-US" sz="14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914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2985" y="56456"/>
            <a:ext cx="4895850" cy="673735"/>
          </a:xfrm>
        </p:spPr>
        <p:txBody>
          <a:bodyPr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Календарный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план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7346880"/>
              </p:ext>
            </p:extLst>
          </p:nvPr>
        </p:nvGraphicFramePr>
        <p:xfrm>
          <a:off x="259333" y="776536"/>
          <a:ext cx="6482035" cy="8961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9507"/>
                <a:gridCol w="1008112"/>
                <a:gridCol w="3744416"/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 dirty="0">
                          <a:latin typeface="Book Antiqua" panose="02040602050305030304" pitchFamily="18" charset="0"/>
                          <a:sym typeface="+mn-ea"/>
                        </a:rPr>
                        <a:t>Название мероприятия</a:t>
                      </a: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200" dirty="0" err="1">
                          <a:latin typeface="Book Antiqua" panose="02040602050305030304" pitchFamily="18" charset="0"/>
                          <a:sym typeface="+mn-ea"/>
                        </a:rPr>
                        <a:t>Крайняя</a:t>
                      </a:r>
                      <a:r>
                        <a:rPr lang="en-US" altLang="en-US" sz="1200" dirty="0">
                          <a:latin typeface="Book Antiqua" panose="0204060205030503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1200" dirty="0" err="1">
                          <a:latin typeface="Book Antiqua" panose="02040602050305030304" pitchFamily="18" charset="0"/>
                          <a:sym typeface="+mn-ea"/>
                        </a:rPr>
                        <a:t>д</a:t>
                      </a:r>
                      <a:r>
                        <a:rPr lang="en-US" altLang="ru-RU" sz="1200" dirty="0" err="1">
                          <a:latin typeface="Book Antiqua" panose="02040602050305030304" pitchFamily="18" charset="0"/>
                          <a:sym typeface="+mn-ea"/>
                        </a:rPr>
                        <a:t>ата</a:t>
                      </a:r>
                      <a:r>
                        <a:rPr lang="en-US" altLang="en-US" sz="1200" dirty="0">
                          <a:latin typeface="Book Antiqua" panose="0204060205030503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1200" dirty="0" err="1">
                          <a:latin typeface="Book Antiqua" panose="02040602050305030304" pitchFamily="18" charset="0"/>
                          <a:sym typeface="+mn-ea"/>
                        </a:rPr>
                        <a:t>выполнения</a:t>
                      </a:r>
                      <a:endParaRPr lang="en-US" altLang="en-US" sz="1200" dirty="0">
                        <a:latin typeface="Book Antiqua" panose="02040602050305030304" pitchFamily="18" charset="0"/>
                        <a:cs typeface="Book Antiqua" panose="0204060205030503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 dirty="0">
                          <a:latin typeface="Book Antiqua" panose="02040602050305030304" pitchFamily="18" charset="0"/>
                          <a:sym typeface="+mn-ea"/>
                        </a:rPr>
                        <a:t>Описание мероприятия</a:t>
                      </a: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  <a:tr h="8604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Закуп и доставка оборудования для мастерской</a:t>
                      </a: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21.09.2024</a:t>
                      </a:r>
                    </a:p>
                    <a:p>
                      <a:pPr>
                        <a:buNone/>
                      </a:pPr>
                      <a:endParaRPr lang="en-US" altLang="ru-RU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Закуп оборудования у ИП Никитиной Нины Григорьевны по коммерческому предложению. Обустройство помещения мастерской на базе МБУ "Центр народного творчества им.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Степана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Яковлевича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Левина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"</a:t>
                      </a:r>
                      <a:endParaRPr lang="ru-RU" sz="1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138557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Закуп мебели и для швейной мастерской "Ай-Тик" ("Твори и шей")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21.09.2024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Столы, стулья,  стеллаж для фурнитуры, раскройный стол будут закупаться в городе Якутск у официальных представителей мебельных магазинов. Так как данное оборудование нуждается в предварительной проверке и осторожной доставке до села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Бетюнцы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, закуп будет производится самой командой проекта. Доставка из г. Якутска до с.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Бетюнцы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 будет осуществлена в виде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софинансирования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. </a:t>
                      </a:r>
                      <a:endParaRPr lang="ru-RU" sz="1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Подготовка помещения и организация рабочих мест "Ай-Тик" ("Твори и шей")</a:t>
                      </a:r>
                      <a:endParaRPr lang="ru-RU" sz="1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28.09.2024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Помещение швейной мастерской "Ай-Тик" будет организовано на базе МБУ "Центр народного творчества имени Степана Яковлевич Левина". Аренда помещения осуществляется в виде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софинансирования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 проекта.</a:t>
                      </a:r>
                      <a:endParaRPr lang="ru-RU" sz="1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Прием заявок для участия в обучении навыкам шитья в швейной мастерской "Ай-Тик" ("Твори и шей")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29.09.2024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Организация приема заявок участников швейной мастерской "Ай-Тик" ("Твори и шей").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В данном мероприятии команда проекта объявит набор участников для прохождения обучения швейному ремеслу в мастерской "Ай-Тик" ("Твори и шей")  среди молодых матерей Бетюнского наслега Амгинского улуса Республики Саха (Якутия). В первый набор участников швейной мастерской "Ай-Тик" ("Твори и шей") будет оформлено 10 участников из числа молодых матерей в форме онлайн-заявок на онлайн площадке 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Google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 формы. </a:t>
                      </a: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Набор участников швейной мастерской в форме заявки среди молодых матерей Бетюнского наслега, желающих обучиться навыкам шитья.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01.10.2024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Команда объявит имена участников швейной мастерской "Ай-Тик" ("Твори и шей"), также организует группы участников и расписания занятий по группам.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При большом количестве заявок приоритет будет отдаваться молодым матерям, находящимся в декретном отпуске или в отпуске по уходу за ребенком.</a:t>
                      </a:r>
                    </a:p>
                    <a:p>
                      <a:endParaRPr lang="ru-RU" sz="1200" dirty="0" smtClean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82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2985" y="128464"/>
            <a:ext cx="4895850" cy="673735"/>
          </a:xfrm>
        </p:spPr>
        <p:txBody>
          <a:bodyPr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Календарный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план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585330"/>
              </p:ext>
            </p:extLst>
          </p:nvPr>
        </p:nvGraphicFramePr>
        <p:xfrm>
          <a:off x="231348" y="848544"/>
          <a:ext cx="6510020" cy="886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1515"/>
                <a:gridCol w="1152128"/>
                <a:gridCol w="3556377"/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 dirty="0">
                          <a:latin typeface="Book Antiqua" panose="02040602050305030304" pitchFamily="18" charset="0"/>
                          <a:sym typeface="+mn-ea"/>
                        </a:rPr>
                        <a:t>Название мероприятия</a:t>
                      </a: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200" dirty="0" err="1">
                          <a:latin typeface="Book Antiqua" panose="02040602050305030304" pitchFamily="18" charset="0"/>
                          <a:sym typeface="+mn-ea"/>
                        </a:rPr>
                        <a:t>Крайняя</a:t>
                      </a:r>
                      <a:r>
                        <a:rPr lang="en-US" altLang="en-US" sz="1200" dirty="0">
                          <a:latin typeface="Book Antiqua" panose="0204060205030503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1200" dirty="0" err="1">
                          <a:latin typeface="Book Antiqua" panose="02040602050305030304" pitchFamily="18" charset="0"/>
                          <a:sym typeface="+mn-ea"/>
                        </a:rPr>
                        <a:t>д</a:t>
                      </a:r>
                      <a:r>
                        <a:rPr lang="en-US" altLang="ru-RU" sz="1200" dirty="0" err="1">
                          <a:latin typeface="Book Antiqua" panose="02040602050305030304" pitchFamily="18" charset="0"/>
                          <a:sym typeface="+mn-ea"/>
                        </a:rPr>
                        <a:t>ата</a:t>
                      </a:r>
                      <a:r>
                        <a:rPr lang="en-US" altLang="en-US" sz="1200" dirty="0">
                          <a:latin typeface="Book Antiqua" panose="0204060205030503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1200" dirty="0" err="1">
                          <a:latin typeface="Book Antiqua" panose="02040602050305030304" pitchFamily="18" charset="0"/>
                          <a:sym typeface="+mn-ea"/>
                        </a:rPr>
                        <a:t>выполнения</a:t>
                      </a:r>
                      <a:endParaRPr lang="en-US" altLang="en-US" sz="1200" dirty="0">
                        <a:latin typeface="Book Antiqua" panose="02040602050305030304" pitchFamily="18" charset="0"/>
                        <a:cs typeface="Book Antiqua" panose="0204060205030503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 dirty="0">
                          <a:latin typeface="Book Antiqua" panose="02040602050305030304" pitchFamily="18" charset="0"/>
                          <a:sym typeface="+mn-ea"/>
                        </a:rPr>
                        <a:t>Описание мероприятия</a:t>
                      </a: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  <a:tr h="860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Открытие швейной мастерской "Ай-Тик" ("Твори и шей")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12.10.2024</a:t>
                      </a:r>
                    </a:p>
                    <a:p>
                      <a:pPr>
                        <a:buNone/>
                      </a:pPr>
                      <a:endParaRPr lang="en-US" altLang="ru-RU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Торжественное открытие швейной мастерской "Ай-Тик" на базе МБУ "Центр народного творчества им. 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С. Я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Левина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».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На открытие будут приглашены специальные гости. На мероприятии будут представлены участники первого набора швейной мастерской</a:t>
                      </a:r>
                      <a:r>
                        <a:rPr lang="ru-RU" sz="1200" baseline="0" dirty="0" smtClean="0">
                          <a:latin typeface="Book Antiqua" panose="02040602050305030304" pitchFamily="18" charset="0"/>
                        </a:rPr>
                        <a:t> и 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наставники, проводящие мастер-классы, будет презентовано приобретенное оборудование, а также представлена программа мастер-классов. </a:t>
                      </a:r>
                    </a:p>
                  </a:txBody>
                  <a:tcPr/>
                </a:tc>
              </a:tr>
              <a:tr h="11996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Мастер-класс Борисовой Марианны Спиридоновны "Основы швейного мастерства"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19.10.2024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Вводное занятие швейной мастерской "Ай-Тик". Знакомство с оборудованием, материаловедение и работа с выкройками Учимся работать на оборудовании — швейных машинах и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оверлоках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. Учимся без страха заправлять и настраивать машинку, изучаем виды швов и их назначения. Изучим виды материалов и их свойства.</a:t>
                      </a: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Мастер-класс Борисовой Марианны Спиридоновны "Детское изделие"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26.10.2024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Данный мастер-класс будет направлен на ознакомление с технологией пошива детской легкой одежды (платье для девочек, рубашка для мальчиков из муслина), пошив данных изделий с мастером.</a:t>
                      </a: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Мастер-класс Соловьевой Варвары Александровны "Пошив домашней одежды"</a:t>
                      </a: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02.11.2024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После ознакомления с технологией шитья участникам мастерской будет проведен мастер-класс по пошиву домашней одежды (футболка, штаны) для самостоятельного пошива под руководством наставника Соловьевой Варвары Александровны.</a:t>
                      </a: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Мастер-класс Соловьевой Варвары Александровны "Секреты традиционного якутского шитья и вышивки"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09.11.2024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Варвара Александровна поделится своим мастерством вышивания растительных завитков,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техникои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̆ вышивания “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таҥалайдыы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анньыы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”. Познакомит участников с возможностями вышивальной машины, покажет технологию вышивки на машине.</a:t>
                      </a: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Мастер-класс Соловьевой Варвары Александровны "Традиционные якутские рукавицы с орнаментом"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16.11.2024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На данном мастер- классе участники познакомятся с различными видами выкроек рукавиц с нанесением узора и вышивки "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таналай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" из сукна с меховой оторочкой.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9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2985" y="283845"/>
            <a:ext cx="4895850" cy="673735"/>
          </a:xfrm>
        </p:spPr>
        <p:txBody>
          <a:bodyPr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Календарный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план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6337181"/>
              </p:ext>
            </p:extLst>
          </p:nvPr>
        </p:nvGraphicFramePr>
        <p:xfrm>
          <a:off x="332656" y="1049020"/>
          <a:ext cx="6366004" cy="832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10360"/>
                <a:gridCol w="927100"/>
                <a:gridCol w="3828544"/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 dirty="0">
                          <a:latin typeface="Book Antiqua" panose="02040602050305030304" pitchFamily="18" charset="0"/>
                          <a:sym typeface="+mn-ea"/>
                        </a:rPr>
                        <a:t>Название мероприятия</a:t>
                      </a: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200">
                          <a:latin typeface="Book Antiqua" panose="02040602050305030304" pitchFamily="18" charset="0"/>
                          <a:sym typeface="+mn-ea"/>
                        </a:rPr>
                        <a:t>Крайняя д</a:t>
                      </a:r>
                      <a:r>
                        <a:rPr lang="en-US" altLang="ru-RU" sz="1200">
                          <a:latin typeface="Book Antiqua" panose="02040602050305030304" pitchFamily="18" charset="0"/>
                          <a:sym typeface="+mn-ea"/>
                        </a:rPr>
                        <a:t>ата</a:t>
                      </a:r>
                      <a:r>
                        <a:rPr lang="en-US" altLang="en-US" sz="1200">
                          <a:latin typeface="Book Antiqua" panose="02040602050305030304" pitchFamily="18" charset="0"/>
                          <a:sym typeface="+mn-ea"/>
                        </a:rPr>
                        <a:t> выполнения</a:t>
                      </a:r>
                      <a:endParaRPr lang="en-US" altLang="en-US" sz="1200">
                        <a:latin typeface="Book Antiqua" panose="02040602050305030304" pitchFamily="18" charset="0"/>
                        <a:cs typeface="Book Antiqua" panose="0204060205030503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 dirty="0">
                          <a:latin typeface="Book Antiqua" panose="02040602050305030304" pitchFamily="18" charset="0"/>
                          <a:sym typeface="+mn-ea"/>
                        </a:rPr>
                        <a:t>Описание мероприятия</a:t>
                      </a:r>
                      <a:endParaRPr lang="ru-RU" altLang="en-US" sz="1200" dirty="0">
                        <a:latin typeface="Book Antiqua" panose="02040602050305030304" pitchFamily="18" charset="0"/>
                      </a:endParaRP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  <a:tr h="860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Мастер-класс Соловьевой Варвары Александровны "Пошив якутского платья "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Халадаай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23.11.2024</a:t>
                      </a:r>
                    </a:p>
                    <a:p>
                      <a:pPr>
                        <a:buNone/>
                      </a:pPr>
                      <a:endParaRPr lang="en-US" altLang="ru-RU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На данном мероприятии участники ознакомятся с техникой создания выкройки и технологией пошива платья "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Халадаай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"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11996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Составление программы и сценария конкурс-смотра "Ай-Тик" ("Твори и шей")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02.12.2024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Команда проекта совместно с режиссером МБУ "Центр народного творчества им. 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С.Я.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Левина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"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Саиной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Ивановной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Поповой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разработает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сценарий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и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программу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конкурс-смотра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"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Иис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алыба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" (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Магия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иглы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и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нити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").</a:t>
                      </a:r>
                      <a:endParaRPr lang="ru-RU" sz="1200" dirty="0" smtClean="0">
                        <a:latin typeface="Book Antiqua" panose="0204060205030503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Будут разработаны критерии оценивания работ участников швейной мастерской "Ай-Тик" ("Твори и шей"), экспертами будут выступать наставники, проводившие мастер-классы. </a:t>
                      </a: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Подготовка и закуп сувениров и подарков для конкурса-смотра "Ай-Тик" ("Твори и шей")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05.12.2024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Команда проекта закупит подарки и призы участникам швейной мастерской "Ай-Тик" ("Твори и шей").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Также будут подготовлены и распечатаны сертификаты о прохождении курсов для участников швейной мастерской, благодарственные письма для наставников мастерской. </a:t>
                      </a:r>
                    </a:p>
                  </a:txBody>
                  <a:tcPr/>
                </a:tc>
              </a:tr>
              <a:tr h="397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Конкурс-смотр "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Иис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Book Antiqua" panose="02040602050305030304" pitchFamily="18" charset="0"/>
                        </a:rPr>
                        <a:t>алыба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" ("Магия иглы и нити")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07.12.2024</a:t>
                      </a:r>
                    </a:p>
                    <a:p>
                      <a:pPr>
                        <a:buNone/>
                      </a:pPr>
                      <a:endParaRPr lang="ru-RU" altLang="en-US" sz="12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Конкурс-смотр текстильных изделий участников швейной мастерской "Ай-Тик" будет проходить на базе МБУ "Центр народного творчества им.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Степана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Яковлевич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Book Antiqua" panose="02040602050305030304" pitchFamily="18" charset="0"/>
                        </a:rPr>
                        <a:t>Левина</a:t>
                      </a:r>
                      <a:r>
                        <a:rPr lang="en-US" sz="1200" dirty="0" smtClean="0">
                          <a:latin typeface="Book Antiqua" panose="02040602050305030304" pitchFamily="18" charset="0"/>
                        </a:rPr>
                        <a:t>". </a:t>
                      </a:r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Будут выявлены лучшие якутские традиционные изделия, награждены самые активные участники мастерской.</a:t>
                      </a:r>
                    </a:p>
                    <a:p>
                      <a:r>
                        <a:rPr lang="ru-RU" sz="1200" dirty="0" smtClean="0">
                          <a:latin typeface="Book Antiqua" panose="02040602050305030304" pitchFamily="18" charset="0"/>
                        </a:rPr>
                        <a:t>В рамках этого мероприятия будут представлены работы участников швейной мастерской "Ай-Тик", выполненные в различных техниках и стилях. На конкурсе-смотре будут представлены изделия, сшитые участниками мастерской. Участникам будут вручены сертификаты об участии в проекте швейной мастерской "Ай-Тик" ("Твори и шей"), трем отличившимся участникам будут вручены  ценные призы.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77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2985" y="56456"/>
            <a:ext cx="4895850" cy="673735"/>
          </a:xfrm>
        </p:spPr>
        <p:txBody>
          <a:bodyPr/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Расходы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 </a:t>
            </a:r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274955" y="2102450"/>
            <a:ext cx="6172200" cy="7677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457200">
              <a:buNone/>
            </a:pPr>
            <a:endParaRPr lang="ru-RU" altLang="en-US" sz="2000">
              <a:latin typeface="Book Antiqua" panose="02040602050305030304" pitchFamily="18" charset="0"/>
              <a:cs typeface="Book Antiqua" panose="02040602050305030304" charset="0"/>
              <a:sym typeface="+mn-ea"/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>
          <a:xfrm>
            <a:off x="1120775" y="534849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Софинансирование</a:t>
            </a:r>
          </a:p>
        </p:txBody>
      </p:sp>
      <p:graphicFrame>
        <p:nvGraphicFramePr>
          <p:cNvPr id="7" name="Таблица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7758288"/>
              </p:ext>
            </p:extLst>
          </p:nvPr>
        </p:nvGraphicFramePr>
        <p:xfrm>
          <a:off x="418971" y="1158632"/>
          <a:ext cx="6250389" cy="3002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8300"/>
                <a:gridCol w="4167993"/>
                <a:gridCol w="864096"/>
              </a:tblGrid>
              <a:tr h="4063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Блок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ru-RU" sz="1100" dirty="0" smtClean="0">
                          <a:latin typeface="Book Antiqua" panose="02040602050305030304" pitchFamily="18" charset="0"/>
                          <a:cs typeface="Book Antiqua" panose="02040602050305030304" charset="0"/>
                        </a:rPr>
                        <a:t>Перечень расходов 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100" dirty="0" err="1">
                          <a:latin typeface="Book Antiqua" panose="02040602050305030304" pitchFamily="18" charset="0"/>
                        </a:rPr>
                        <a:t>Сумма</a:t>
                      </a:r>
                      <a:r>
                        <a:rPr lang="en-US" altLang="ru-RU" sz="1100" dirty="0">
                          <a:latin typeface="Book Antiqua" panose="02040602050305030304" pitchFamily="18" charset="0"/>
                        </a:rPr>
                        <a:t> в </a:t>
                      </a:r>
                      <a:r>
                        <a:rPr lang="en-US" altLang="ru-RU" sz="1100" dirty="0" err="1">
                          <a:latin typeface="Book Antiqua" panose="02040602050305030304" pitchFamily="18" charset="0"/>
                        </a:rPr>
                        <a:t>руб</a:t>
                      </a:r>
                      <a:r>
                        <a:rPr lang="en-US" altLang="ru-RU" sz="1100" dirty="0">
                          <a:latin typeface="Book Antiqua" panose="02040602050305030304" pitchFamily="18" charset="0"/>
                        </a:rPr>
                        <a:t>.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"Собственные средства"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- Ноутбук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Acer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ZZ-24 - Цветной струйный принтер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Epson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L805 - Создание и распечатка раздаточных материалов, сертификатов, грамот и дипломов - Гладильная доска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Nika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ru-RU" sz="1100" dirty="0" smtClean="0">
                          <a:latin typeface="Book Antiqua" panose="02040602050305030304" pitchFamily="18" charset="0"/>
                        </a:rPr>
                        <a:t>100 800</a:t>
                      </a:r>
                      <a:r>
                        <a:rPr lang="en-US" altLang="ru-RU" sz="1100" dirty="0" smtClean="0">
                          <a:latin typeface="Book Antiqua" panose="02040602050305030304" pitchFamily="18" charset="0"/>
                        </a:rPr>
                        <a:t>,00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Партнер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МБУ "Центр народного творчества имени Степана Яковлевича Левина"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- Доставка оборудования, мебели и призов для швейной мастерской из г. Якутска до села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Бетюнцы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- Аренда помещения для организации швейной мастерской "Ай-Тик" ("Твори и шей") - Проведения конкурса-смотра "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Иис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алыба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" ("Магия иглы и нити") - Оформление открытия швейной мастерской и конкурса-смотра "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Иис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алыба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" ("Магия иглы и нити") - Оформление конкурса швейной мастерской и конкурса-смотра "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Иис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алыба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" ("Магия иглы и нити")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dirty="0" smtClean="0">
                          <a:latin typeface="Book Antiqua" panose="02040602050305030304" pitchFamily="18" charset="0"/>
                          <a:cs typeface="Book Antiqua" panose="02040602050305030304" charset="0"/>
                        </a:rPr>
                        <a:t>175</a:t>
                      </a:r>
                      <a:r>
                        <a:rPr lang="ru-RU" altLang="ru-RU" sz="1100" dirty="0" smtClean="0">
                          <a:latin typeface="Book Antiqua" panose="02040602050305030304" pitchFamily="18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en-US" altLang="ru-RU" sz="1100" dirty="0" smtClean="0">
                          <a:latin typeface="Book Antiqua" panose="02040602050305030304" pitchFamily="18" charset="0"/>
                          <a:cs typeface="Book Antiqua" panose="02040602050305030304" charset="0"/>
                        </a:rPr>
                        <a:t>000</a:t>
                      </a:r>
                      <a:r>
                        <a:rPr lang="ru-RU" altLang="ru-RU" sz="1100" dirty="0" smtClean="0">
                          <a:latin typeface="Book Antiqua" panose="02040602050305030304" pitchFamily="18" charset="0"/>
                          <a:cs typeface="Book Antiqua" panose="02040602050305030304" charset="0"/>
                        </a:rPr>
                        <a:t>,00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Общая сумма расходов: 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2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ru-RU" sz="1100" dirty="0" smtClean="0">
                          <a:latin typeface="Book Antiqua" panose="02040602050305030304" pitchFamily="18" charset="0"/>
                        </a:rPr>
                        <a:t>275</a:t>
                      </a:r>
                      <a:r>
                        <a:rPr lang="en-US" altLang="ru-RU" sz="110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altLang="ru-RU" sz="1100" dirty="0" smtClean="0">
                          <a:latin typeface="Book Antiqua" panose="02040602050305030304" pitchFamily="18" charset="0"/>
                        </a:rPr>
                        <a:t>8</a:t>
                      </a:r>
                      <a:r>
                        <a:rPr lang="en-US" altLang="ru-RU" sz="1100" dirty="0" smtClean="0">
                          <a:latin typeface="Book Antiqua" panose="02040602050305030304" pitchFamily="18" charset="0"/>
                        </a:rPr>
                        <a:t>00,00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/>
        </p:nvSpPr>
        <p:spPr>
          <a:xfrm>
            <a:off x="1073539" y="4063241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 err="1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Грантовая</a:t>
            </a:r>
            <a:r>
              <a:rPr lang="en-US" altLang="en-US" sz="1800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800" dirty="0" err="1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сумма</a:t>
            </a:r>
            <a:endParaRPr lang="en-US" altLang="ru-RU" sz="18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Book Antiqua" panose="02040602050305030304" charset="0"/>
              <a:sym typeface="+mn-ea"/>
            </a:endParaRPr>
          </a:p>
        </p:txBody>
      </p:sp>
      <p:graphicFrame>
        <p:nvGraphicFramePr>
          <p:cNvPr id="9" name="Таблица 8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1994258"/>
              </p:ext>
            </p:extLst>
          </p:nvPr>
        </p:nvGraphicFramePr>
        <p:xfrm>
          <a:off x="346963" y="4664968"/>
          <a:ext cx="6322397" cy="457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3675"/>
                <a:gridCol w="864096"/>
                <a:gridCol w="1152128"/>
                <a:gridCol w="2304256"/>
                <a:gridCol w="838242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Категория </a:t>
                      </a:r>
                      <a:endParaRPr lang="en-US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Тип</a:t>
                      </a:r>
                      <a:endParaRPr lang="en-US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Название:</a:t>
                      </a:r>
                      <a:endParaRPr lang="en-US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Описание: </a:t>
                      </a:r>
                      <a:endParaRPr lang="en-US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100" dirty="0" err="1">
                          <a:latin typeface="Book Antiqua" panose="02040602050305030304" pitchFamily="18" charset="0"/>
                        </a:rPr>
                        <a:t>Сумма</a:t>
                      </a:r>
                      <a:r>
                        <a:rPr lang="en-US" altLang="ru-RU" sz="1100" dirty="0">
                          <a:latin typeface="Book Antiqua" panose="02040602050305030304" pitchFamily="18" charset="0"/>
                        </a:rPr>
                        <a:t> в </a:t>
                      </a:r>
                      <a:r>
                        <a:rPr lang="en-US" altLang="ru-RU" sz="1100" dirty="0" err="1">
                          <a:latin typeface="Book Antiqua" panose="02040602050305030304" pitchFamily="18" charset="0"/>
                        </a:rPr>
                        <a:t>руб</a:t>
                      </a:r>
                      <a:r>
                        <a:rPr lang="en-US" altLang="ru-RU" sz="1100" dirty="0">
                          <a:latin typeface="Book Antiqua" panose="02040602050305030304" pitchFamily="18" charset="0"/>
                        </a:rPr>
                        <a:t>.</a:t>
                      </a: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"Подарки, сувенирная продукция"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"Услуга"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Изготовление подарочного материала для участников проекта</a:t>
                      </a: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Стакан с логотипом швейной мастерской "Ай-Тик" - 15 штук; Эко-сумка с логотипом швейной мастерской "Ай-Тик" - 15 штук; Шкатулка для швейных принадлежностей призерам и победителю - 5 штук</a:t>
                      </a: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38 174,00 </a:t>
                      </a:r>
                    </a:p>
                    <a:p>
                      <a:pPr>
                        <a:buNone/>
                      </a:pP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"Закупка оборудования"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"Товар"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Покупка оборудования для проекта</a:t>
                      </a: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Швейно-вышивальная машина – 1 шт.; парогенератор – 2 шт.; промышленная швейная машина – 1 шт.; бытовая швейная машина – 5 шт.; </a:t>
                      </a:r>
                      <a:r>
                        <a:rPr lang="ru-RU" sz="1100" dirty="0" err="1" smtClean="0">
                          <a:latin typeface="Book Antiqua" panose="02040602050305030304" pitchFamily="18" charset="0"/>
                        </a:rPr>
                        <a:t>оверлок</a:t>
                      </a: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 – 1 шт.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369 150,00 </a:t>
                      </a:r>
                    </a:p>
                    <a:p>
                      <a:pPr>
                        <a:buNone/>
                      </a:pP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"Дополнительные услуги и товары для проекта"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"Товар"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Покупка дополнительного инвентаря для проекта</a:t>
                      </a: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Манекен – 1 шт.; столы – 7 шт.; стулья – 7 шт.; настольные лампы – 7 шт.; раскройный стол – 1 шт.; удлинитель – 7 шт.; стеллаж – 1 шт.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ook Antiqua" panose="02040602050305030304" pitchFamily="18" charset="0"/>
                        </a:rPr>
                        <a:t>143 980,00 </a:t>
                      </a:r>
                    </a:p>
                    <a:p>
                      <a:pPr>
                        <a:buNone/>
                      </a:pPr>
                      <a:endParaRPr lang="en-US" altLang="ru-RU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</a:tr>
              <a:tr h="29944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Общая сумма расходов: </a:t>
                      </a:r>
                      <a:endParaRPr lang="ru-RU" sz="1100" dirty="0" smtClean="0">
                        <a:latin typeface="Book Antiqua" panose="0204060205030503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100" dirty="0">
                        <a:latin typeface="Book Antiqua" panose="02040602050305030304" pitchFamily="18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2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2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Book Antiqua" panose="02040602050305030304" pitchFamily="18" charset="0"/>
                        </a:rPr>
                        <a:t>551 304,00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/>
        </p:nvSpPr>
        <p:spPr>
          <a:xfrm>
            <a:off x="1106668" y="9232265"/>
            <a:ext cx="4895850" cy="6737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Обшая</a:t>
            </a:r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8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сумма</a:t>
            </a:r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8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проекта</a:t>
            </a:r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 </a:t>
            </a:r>
            <a:r>
              <a:rPr lang="en-US" altLang="en-US" sz="18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– </a:t>
            </a:r>
            <a:r>
              <a:rPr lang="ru-RU" altLang="en-US" sz="18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827 104,</a:t>
            </a:r>
            <a:r>
              <a:rPr lang="en-US" altLang="en-US" sz="18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00 </a:t>
            </a:r>
            <a:r>
              <a:rPr lang="en-US" altLang="en-US" sz="1800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руб</a:t>
            </a:r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cs typeface="Book Antiqua" panose="02040602050305030304" charset="0"/>
                <a:sym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7717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74*492"/>
  <p:tag name="TABLE_ENDDRAG_RECT" val="33*163*474*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74*492"/>
  <p:tag name="TABLE_ENDDRAG_RECT" val="33*163*474*4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74*492"/>
  <p:tag name="TABLE_ENDDRAG_RECT" val="33*163*474*4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84*129"/>
  <p:tag name="TABLE_ENDDRAG_RECT" val="66*128*384*1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84*129"/>
  <p:tag name="TABLE_ENDDRAG_RECT" val="66*128*384*1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1858</Words>
  <Application>Microsoft Office PowerPoint</Application>
  <PresentationFormat>Лист A4 (210x297 мм)</PresentationFormat>
  <Paragraphs>175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проекта</vt:lpstr>
      <vt:lpstr>Календарный план</vt:lpstr>
      <vt:lpstr>Календарный план</vt:lpstr>
      <vt:lpstr>Календарный план</vt:lpstr>
      <vt:lpstr>Расходы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ЦНТ</dc:creator>
  <cp:lastModifiedBy>ЦНТ</cp:lastModifiedBy>
  <cp:revision>26</cp:revision>
  <cp:lastPrinted>2025-02-19T09:36:11Z</cp:lastPrinted>
  <dcterms:created xsi:type="dcterms:W3CDTF">2025-02-18T02:38:38Z</dcterms:created>
  <dcterms:modified xsi:type="dcterms:W3CDTF">2025-02-19T09:37:22Z</dcterms:modified>
</cp:coreProperties>
</file>